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3" r:id="rId4"/>
    <p:sldId id="264"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12/15/2016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12/15/2016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12/15/2016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12/15/2016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3" y="1122363"/>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6" y="4168708"/>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Report </a:t>
            </a:r>
          </a:p>
          <a:p>
            <a:r>
              <a:rPr lang="en-US" sz="3600" dirty="0" smtClean="0">
                <a:solidFill>
                  <a:schemeClr val="accent6">
                    <a:lumMod val="75000"/>
                  </a:schemeClr>
                </a:solidFill>
              </a:rPr>
              <a:t>November 2016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196" y="0"/>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26666" y="579756"/>
            <a:ext cx="11509019" cy="6740307"/>
          </a:xfrm>
          <a:prstGeom prst="rect">
            <a:avLst/>
          </a:prstGeom>
        </p:spPr>
        <p:txBody>
          <a:bodyPr wrap="square">
            <a:spAutoFit/>
          </a:bodyPr>
          <a:lstStyle/>
          <a:p>
            <a:pPr>
              <a:lnSpc>
                <a:spcPct val="115000"/>
              </a:lnSpc>
            </a:pPr>
            <a:endParaRPr lang="en-US"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err="1" smtClean="0">
                <a:latin typeface="Calibri" panose="020F0502020204030204" pitchFamily="34" charset="0"/>
                <a:ea typeface="Calibri" panose="020F0502020204030204" pitchFamily="34" charset="0"/>
                <a:cs typeface="Times New Roman" panose="02020603050405020304" pitchFamily="18" charset="0"/>
              </a:rPr>
              <a:t>Combustable</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en-US" b="1" dirty="0" smtClean="0">
                <a:latin typeface="Calibri" panose="020F0502020204030204" pitchFamily="34" charset="0"/>
                <a:ea typeface="Calibri" panose="020F0502020204030204" pitchFamily="34" charset="0"/>
                <a:cs typeface="Times New Roman" panose="02020603050405020304" pitchFamily="18" charset="0"/>
              </a:rPr>
              <a:t>Gas detectors – </a:t>
            </a:r>
            <a:r>
              <a:rPr lang="en-US" dirty="0" smtClean="0">
                <a:latin typeface="Calibri" panose="020F0502020204030204" pitchFamily="34" charset="0"/>
                <a:ea typeface="Calibri" panose="020F0502020204030204" pitchFamily="34" charset="0"/>
                <a:cs typeface="Times New Roman" panose="02020603050405020304" pitchFamily="18" charset="0"/>
              </a:rPr>
              <a:t>I have been working with Cascade natural Gas’s subcontractor getting a proposal to install a combustible gas detector system for </a:t>
            </a:r>
            <a:r>
              <a:rPr lang="en-US" dirty="0" smtClean="0">
                <a:latin typeface="Calibri" panose="020F0502020204030204" pitchFamily="34" charset="0"/>
                <a:ea typeface="Calibri" panose="020F0502020204030204" pitchFamily="34" charset="0"/>
                <a:cs typeface="Times New Roman" panose="02020603050405020304" pitchFamily="18" charset="0"/>
              </a:rPr>
              <a:t>WMS</a:t>
            </a:r>
            <a:r>
              <a:rPr lang="en-US" dirty="0" smtClean="0">
                <a:latin typeface="Calibri" panose="020F0502020204030204" pitchFamily="34" charset="0"/>
                <a:ea typeface="Calibri" panose="020F0502020204030204" pitchFamily="34" charset="0"/>
                <a:cs typeface="Times New Roman" panose="02020603050405020304" pitchFamily="18" charset="0"/>
              </a:rPr>
              <a:t>. Most of the schools use natural gas for heating water and distributing the water to HVAC equipment through out the schools. WMS is a unique in that all of the classrooms use natural gas to heat the </a:t>
            </a:r>
            <a:r>
              <a:rPr lang="en-US" dirty="0" smtClean="0">
                <a:latin typeface="Calibri" panose="020F0502020204030204" pitchFamily="34" charset="0"/>
                <a:ea typeface="Calibri" panose="020F0502020204030204" pitchFamily="34" charset="0"/>
                <a:cs typeface="Times New Roman" panose="02020603050405020304" pitchFamily="18" charset="0"/>
              </a:rPr>
              <a:t>rooms </a:t>
            </a:r>
            <a:r>
              <a:rPr lang="en-US" dirty="0" smtClean="0">
                <a:latin typeface="Calibri" panose="020F0502020204030204" pitchFamily="34" charset="0"/>
                <a:ea typeface="Calibri" panose="020F0502020204030204" pitchFamily="34" charset="0"/>
                <a:cs typeface="Times New Roman" panose="02020603050405020304" pitchFamily="18" charset="0"/>
              </a:rPr>
              <a:t>through an indirect heat exchanger. This requires natural gas to be plumbed the length of the yellow and green halls directly above the rooms. This installation requires multiple mechanical joints and flexible connections in the attic space directly above the rooms. This system will detect a leak and alarm to the WMS office forcing an evacuation of the school. The system will also be capable of isolating the gas supply to the school should a leak develop.     </a:t>
            </a: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smtClean="0">
                <a:latin typeface="Calibri" panose="020F0502020204030204" pitchFamily="34" charset="0"/>
                <a:ea typeface="Calibri" panose="020F0502020204030204" pitchFamily="34" charset="0"/>
                <a:cs typeface="Times New Roman" panose="02020603050405020304" pitchFamily="18" charset="0"/>
              </a:rPr>
              <a:t>Emergency Action plan </a:t>
            </a:r>
            <a:r>
              <a:rPr lang="en-US" dirty="0" smtClean="0">
                <a:latin typeface="Calibri" panose="020F0502020204030204" pitchFamily="34" charset="0"/>
                <a:ea typeface="Calibri" panose="020F0502020204030204" pitchFamily="34" charset="0"/>
                <a:cs typeface="Times New Roman" panose="02020603050405020304" pitchFamily="18" charset="0"/>
              </a:rPr>
              <a:t>– I am waiting for the reunification Memorandum of Understanding (MOU’s) before issuing the plan to the Superintendent. Once these documents are receive a final edit will be completed and the plan will be </a:t>
            </a:r>
            <a:r>
              <a:rPr lang="en-US" dirty="0" smtClean="0">
                <a:latin typeface="Calibri" panose="020F0502020204030204" pitchFamily="34" charset="0"/>
                <a:ea typeface="Calibri" panose="020F0502020204030204" pitchFamily="34" charset="0"/>
                <a:cs typeface="Times New Roman" panose="02020603050405020304" pitchFamily="18" charset="0"/>
              </a:rPr>
              <a:t>submitted.</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p>
          <a:p>
            <a:pPr>
              <a:lnSpc>
                <a:spcPct val="115000"/>
              </a:lnSpc>
            </a:pPr>
            <a:r>
              <a:rPr lang="en-US" b="1" dirty="0" smtClean="0"/>
              <a:t>Card Key Access System</a:t>
            </a:r>
            <a:r>
              <a:rPr lang="en-US" dirty="0" smtClean="0"/>
              <a:t> – All </a:t>
            </a:r>
            <a:r>
              <a:rPr lang="en-US" dirty="0" smtClean="0"/>
              <a:t>final proposals </a:t>
            </a:r>
            <a:r>
              <a:rPr lang="en-US" dirty="0" smtClean="0"/>
              <a:t>have been </a:t>
            </a:r>
            <a:r>
              <a:rPr lang="en-US" dirty="0" smtClean="0"/>
              <a:t>received for the card </a:t>
            </a:r>
            <a:r>
              <a:rPr lang="en-US" dirty="0" smtClean="0"/>
              <a:t>key access </a:t>
            </a:r>
            <a:r>
              <a:rPr lang="en-US" dirty="0" smtClean="0"/>
              <a:t>systems for </a:t>
            </a:r>
            <a:r>
              <a:rPr lang="en-US" dirty="0" smtClean="0"/>
              <a:t>WPS, WIS, </a:t>
            </a:r>
            <a:r>
              <a:rPr lang="en-US" dirty="0" smtClean="0"/>
              <a:t>WMS. A final review of the proposals is in progress.  A recommendation letter will be submitted to the board for financial approval. System installation is approximately 6-8 weeks and if all goes smoothly, I would expect the system to go live at spring break. </a:t>
            </a:r>
            <a:endParaRPr lang="en-US"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p>
          <a:p>
            <a:r>
              <a:rPr lang="en-US" dirty="0"/>
              <a:t> </a:t>
            </a: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688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POWER COST AND WORK ORDER STATUS</a:t>
            </a:r>
            <a:endParaRPr lang="en-US" sz="2800" dirty="0"/>
          </a:p>
        </p:txBody>
      </p:sp>
      <p:pic>
        <p:nvPicPr>
          <p:cNvPr id="7" name="Content Placeholder 6"/>
          <p:cNvPicPr>
            <a:picLocks noGrp="1" noChangeAspect="1"/>
          </p:cNvPicPr>
          <p:nvPr>
            <p:ph idx="1"/>
          </p:nvPr>
        </p:nvPicPr>
        <p:blipFill>
          <a:blip r:embed="rId2"/>
          <a:stretch>
            <a:fillRect/>
          </a:stretch>
        </p:blipFill>
        <p:spPr>
          <a:xfrm>
            <a:off x="167981" y="1461631"/>
            <a:ext cx="5318419" cy="3861830"/>
          </a:xfrm>
          <a:prstGeom prst="rect">
            <a:avLst/>
          </a:prstGeom>
        </p:spPr>
      </p:pic>
      <p:pic>
        <p:nvPicPr>
          <p:cNvPr id="4" name="Picture 3"/>
          <p:cNvPicPr>
            <a:picLocks noChangeAspect="1"/>
          </p:cNvPicPr>
          <p:nvPr/>
        </p:nvPicPr>
        <p:blipFill>
          <a:blip r:embed="rId3"/>
          <a:stretch>
            <a:fillRect/>
          </a:stretch>
        </p:blipFill>
        <p:spPr>
          <a:xfrm>
            <a:off x="5864324" y="1461632"/>
            <a:ext cx="5565438" cy="3861829"/>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151"/>
            <a:ext cx="10515600" cy="626548"/>
          </a:xfrm>
        </p:spPr>
        <p:txBody>
          <a:bodyPr>
            <a:normAutofit/>
          </a:bodyPr>
          <a:lstStyle/>
          <a:p>
            <a:r>
              <a:rPr lang="en-US" sz="2800" b="1" dirty="0" smtClean="0"/>
              <a:t>FACILITY CHARTS – WATER USAGE, WHS, WIS, WMS, WPS</a:t>
            </a:r>
            <a:endParaRPr lang="en-US" sz="2800" b="1" dirty="0"/>
          </a:p>
        </p:txBody>
      </p:sp>
      <p:pic>
        <p:nvPicPr>
          <p:cNvPr id="8" name="Content Placeholder 7"/>
          <p:cNvPicPr>
            <a:picLocks noGrp="1" noChangeAspect="1"/>
          </p:cNvPicPr>
          <p:nvPr>
            <p:ph idx="1"/>
          </p:nvPr>
        </p:nvPicPr>
        <p:blipFill>
          <a:blip r:embed="rId2"/>
          <a:stretch>
            <a:fillRect/>
          </a:stretch>
        </p:blipFill>
        <p:spPr>
          <a:xfrm>
            <a:off x="553213" y="2766284"/>
            <a:ext cx="3146940" cy="1921429"/>
          </a:xfrm>
          <a:prstGeom prst="rect">
            <a:avLst/>
          </a:prstGeom>
        </p:spPr>
      </p:pic>
      <p:pic>
        <p:nvPicPr>
          <p:cNvPr id="4" name="Picture 3"/>
          <p:cNvPicPr>
            <a:picLocks noChangeAspect="1"/>
          </p:cNvPicPr>
          <p:nvPr/>
        </p:nvPicPr>
        <p:blipFill>
          <a:blip r:embed="rId3"/>
          <a:stretch>
            <a:fillRect/>
          </a:stretch>
        </p:blipFill>
        <p:spPr>
          <a:xfrm>
            <a:off x="553213" y="764963"/>
            <a:ext cx="3123141" cy="1862903"/>
          </a:xfrm>
          <a:prstGeom prst="rect">
            <a:avLst/>
          </a:prstGeom>
        </p:spPr>
      </p:pic>
      <p:pic>
        <p:nvPicPr>
          <p:cNvPr id="10" name="Picture 9"/>
          <p:cNvPicPr>
            <a:picLocks noChangeAspect="1"/>
          </p:cNvPicPr>
          <p:nvPr/>
        </p:nvPicPr>
        <p:blipFill>
          <a:blip r:embed="rId4"/>
          <a:stretch>
            <a:fillRect/>
          </a:stretch>
        </p:blipFill>
        <p:spPr>
          <a:xfrm>
            <a:off x="553213" y="4826131"/>
            <a:ext cx="3146940" cy="1897712"/>
          </a:xfrm>
          <a:prstGeom prst="rect">
            <a:avLst/>
          </a:prstGeom>
        </p:spPr>
      </p:pic>
      <p:pic>
        <p:nvPicPr>
          <p:cNvPr id="12" name="Picture 11"/>
          <p:cNvPicPr>
            <a:picLocks noChangeAspect="1"/>
          </p:cNvPicPr>
          <p:nvPr/>
        </p:nvPicPr>
        <p:blipFill>
          <a:blip r:embed="rId5"/>
          <a:stretch>
            <a:fillRect/>
          </a:stretch>
        </p:blipFill>
        <p:spPr>
          <a:xfrm>
            <a:off x="8201130" y="793353"/>
            <a:ext cx="3139283" cy="1834513"/>
          </a:xfrm>
          <a:prstGeom prst="rect">
            <a:avLst/>
          </a:prstGeom>
        </p:spPr>
      </p:pic>
      <p:pic>
        <p:nvPicPr>
          <p:cNvPr id="9" name="Picture 8"/>
          <p:cNvPicPr>
            <a:picLocks noChangeAspect="1"/>
          </p:cNvPicPr>
          <p:nvPr/>
        </p:nvPicPr>
        <p:blipFill>
          <a:blip r:embed="rId6"/>
          <a:stretch>
            <a:fillRect/>
          </a:stretch>
        </p:blipFill>
        <p:spPr>
          <a:xfrm>
            <a:off x="4369101" y="793355"/>
            <a:ext cx="3139282" cy="1834512"/>
          </a:xfrm>
          <a:prstGeom prst="rect">
            <a:avLst/>
          </a:prstGeom>
        </p:spPr>
      </p:pic>
      <p:pic>
        <p:nvPicPr>
          <p:cNvPr id="11" name="Content Placeholder 4"/>
          <p:cNvPicPr>
            <a:picLocks noChangeAspect="1"/>
          </p:cNvPicPr>
          <p:nvPr/>
        </p:nvPicPr>
        <p:blipFill>
          <a:blip r:embed="rId7"/>
          <a:stretch>
            <a:fillRect/>
          </a:stretch>
        </p:blipFill>
        <p:spPr>
          <a:xfrm>
            <a:off x="4397575" y="4826131"/>
            <a:ext cx="3110808" cy="1869794"/>
          </a:xfrm>
          <a:prstGeom prst="rect">
            <a:avLst/>
          </a:prstGeom>
        </p:spPr>
      </p:pic>
      <p:pic>
        <p:nvPicPr>
          <p:cNvPr id="14" name="Picture 13"/>
          <p:cNvPicPr>
            <a:picLocks noChangeAspect="1"/>
          </p:cNvPicPr>
          <p:nvPr/>
        </p:nvPicPr>
        <p:blipFill>
          <a:blip r:embed="rId8"/>
          <a:stretch>
            <a:fillRect/>
          </a:stretch>
        </p:blipFill>
        <p:spPr>
          <a:xfrm>
            <a:off x="4369101" y="2817919"/>
            <a:ext cx="3110808" cy="1869794"/>
          </a:xfrm>
          <a:prstGeom prst="rect">
            <a:avLst/>
          </a:prstGeom>
        </p:spPr>
      </p:pic>
      <p:sp>
        <p:nvSpPr>
          <p:cNvPr id="3" name="TextBox 2"/>
          <p:cNvSpPr txBox="1"/>
          <p:nvPr/>
        </p:nvSpPr>
        <p:spPr>
          <a:xfrm>
            <a:off x="8201130" y="3152651"/>
            <a:ext cx="3142072" cy="1200329"/>
          </a:xfrm>
          <a:prstGeom prst="rect">
            <a:avLst/>
          </a:prstGeom>
          <a:noFill/>
        </p:spPr>
        <p:txBody>
          <a:bodyPr wrap="square" rtlCol="0">
            <a:spAutoFit/>
          </a:bodyPr>
          <a:lstStyle/>
          <a:p>
            <a:r>
              <a:rPr lang="en-US" dirty="0" smtClean="0"/>
              <a:t>Water bills are issued every two </a:t>
            </a:r>
          </a:p>
          <a:p>
            <a:r>
              <a:rPr lang="en-US" dirty="0" smtClean="0"/>
              <a:t>months. Next update on these graphs will be in January  </a:t>
            </a:r>
            <a:r>
              <a:rPr lang="en-US" dirty="0" smtClean="0"/>
              <a:t>(Decembers report) </a:t>
            </a:r>
            <a:endParaRPr lang="en-US" dirty="0"/>
          </a:p>
        </p:txBody>
      </p:sp>
    </p:spTree>
    <p:extLst>
      <p:ext uri="{BB962C8B-B14F-4D97-AF65-F5344CB8AC3E}">
        <p14:creationId xmlns:p14="http://schemas.microsoft.com/office/powerpoint/2010/main" val="1695958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621776" y="467672"/>
            <a:ext cx="10615756" cy="6555641"/>
          </a:xfrm>
          <a:prstGeom prst="rect">
            <a:avLst/>
          </a:prstGeom>
          <a:noFill/>
        </p:spPr>
        <p:txBody>
          <a:bodyPr wrap="square" rtlCol="0">
            <a:spAutoFit/>
          </a:bodyPr>
          <a:lstStyle/>
          <a:p>
            <a:endParaRPr lang="en-US" sz="2000" dirty="0"/>
          </a:p>
          <a:p>
            <a:r>
              <a:rPr lang="en-US" sz="2000" u="sng" dirty="0" smtClean="0"/>
              <a:t>Accidents for the month </a:t>
            </a:r>
          </a:p>
          <a:p>
            <a:r>
              <a:rPr lang="en-US" sz="2000" dirty="0" smtClean="0"/>
              <a:t>There were a total of 11 injuries in the month of November 3 students and 8 staff members. </a:t>
            </a:r>
            <a:endParaRPr lang="en-US" sz="2000" dirty="0"/>
          </a:p>
          <a:p>
            <a:endParaRPr lang="en-US" sz="2000" u="sng" dirty="0" smtClean="0"/>
          </a:p>
          <a:p>
            <a:r>
              <a:rPr lang="en-US" sz="2000" u="sng" dirty="0" smtClean="0"/>
              <a:t>Staff Accidents/Incidents (8)</a:t>
            </a:r>
          </a:p>
          <a:p>
            <a:pPr marL="342900" indent="-342900">
              <a:buFont typeface="Arial" panose="020B0604020202020204" pitchFamily="34" charset="0"/>
              <a:buChar char="•"/>
            </a:pPr>
            <a:r>
              <a:rPr lang="en-US" sz="2000" dirty="0" smtClean="0"/>
              <a:t>WPS – </a:t>
            </a:r>
            <a:r>
              <a:rPr lang="en-US" sz="2000" dirty="0" smtClean="0"/>
              <a:t>Student </a:t>
            </a:r>
            <a:r>
              <a:rPr lang="en-US" sz="2000" dirty="0" smtClean="0"/>
              <a:t>kicked and hit employee </a:t>
            </a:r>
          </a:p>
          <a:p>
            <a:pPr marL="342900" indent="-342900">
              <a:buFont typeface="Arial" panose="020B0604020202020204" pitchFamily="34" charset="0"/>
              <a:buChar char="•"/>
            </a:pPr>
            <a:r>
              <a:rPr lang="en-US" sz="2000" dirty="0" smtClean="0"/>
              <a:t>WPS – </a:t>
            </a:r>
            <a:r>
              <a:rPr lang="en-US" sz="2000" dirty="0" smtClean="0"/>
              <a:t>Student </a:t>
            </a:r>
            <a:r>
              <a:rPr lang="en-US" sz="2000" dirty="0" smtClean="0"/>
              <a:t>kicked IA multiple times </a:t>
            </a:r>
          </a:p>
          <a:p>
            <a:pPr marL="342900" indent="-342900">
              <a:buFont typeface="Arial" panose="020B0604020202020204" pitchFamily="34" charset="0"/>
              <a:buChar char="•"/>
            </a:pPr>
            <a:r>
              <a:rPr lang="en-US" sz="2000" dirty="0" smtClean="0"/>
              <a:t>WPS – </a:t>
            </a:r>
            <a:r>
              <a:rPr lang="en-US" sz="2000" dirty="0" smtClean="0"/>
              <a:t>Student </a:t>
            </a:r>
            <a:r>
              <a:rPr lang="en-US" sz="2000" dirty="0" smtClean="0"/>
              <a:t>threw chair </a:t>
            </a:r>
            <a:r>
              <a:rPr lang="en-US" sz="2000" dirty="0" smtClean="0"/>
              <a:t>at teacher</a:t>
            </a:r>
            <a:r>
              <a:rPr lang="en-US" sz="2000" dirty="0" smtClean="0"/>
              <a:t> </a:t>
            </a:r>
            <a:endParaRPr lang="en-US" sz="2000" dirty="0" smtClean="0"/>
          </a:p>
          <a:p>
            <a:pPr marL="342900" indent="-342900">
              <a:buFont typeface="Arial" panose="020B0604020202020204" pitchFamily="34" charset="0"/>
              <a:buChar char="•"/>
            </a:pPr>
            <a:r>
              <a:rPr lang="en-US" sz="2000" dirty="0" smtClean="0"/>
              <a:t>WPS – </a:t>
            </a:r>
            <a:r>
              <a:rPr lang="en-US" sz="2000" dirty="0" smtClean="0"/>
              <a:t>Student </a:t>
            </a:r>
            <a:r>
              <a:rPr lang="en-US" sz="2000" dirty="0" smtClean="0"/>
              <a:t>hit employee in the arm</a:t>
            </a:r>
          </a:p>
          <a:p>
            <a:pPr marL="342900" indent="-342900">
              <a:buFont typeface="Arial" panose="020B0604020202020204" pitchFamily="34" charset="0"/>
              <a:buChar char="•"/>
            </a:pPr>
            <a:r>
              <a:rPr lang="en-US" sz="2000" dirty="0" smtClean="0"/>
              <a:t>WPS – </a:t>
            </a:r>
            <a:r>
              <a:rPr lang="en-US" sz="2000" dirty="0" smtClean="0"/>
              <a:t>Student </a:t>
            </a:r>
            <a:r>
              <a:rPr lang="en-US" sz="2000" dirty="0" smtClean="0"/>
              <a:t>bit IA</a:t>
            </a:r>
          </a:p>
          <a:p>
            <a:pPr marL="342900" indent="-342900">
              <a:buFont typeface="Arial" panose="020B0604020202020204" pitchFamily="34" charset="0"/>
              <a:buChar char="•"/>
            </a:pPr>
            <a:r>
              <a:rPr lang="en-US" sz="2000" dirty="0" smtClean="0"/>
              <a:t>WPS – </a:t>
            </a:r>
            <a:r>
              <a:rPr lang="en-US" sz="2000" dirty="0" smtClean="0"/>
              <a:t>Student </a:t>
            </a:r>
            <a:r>
              <a:rPr lang="en-US" sz="2000" dirty="0" smtClean="0"/>
              <a:t>struck IA in face and pulled her hair  </a:t>
            </a:r>
          </a:p>
          <a:p>
            <a:pPr marL="342900" indent="-342900">
              <a:buFont typeface="Arial" panose="020B0604020202020204" pitchFamily="34" charset="0"/>
              <a:buChar char="•"/>
            </a:pPr>
            <a:r>
              <a:rPr lang="en-US" sz="2000" dirty="0" smtClean="0"/>
              <a:t>WIS – Employee slipped on wet floor </a:t>
            </a:r>
          </a:p>
          <a:p>
            <a:pPr marL="342900" indent="-342900">
              <a:buFont typeface="Arial" panose="020B0604020202020204" pitchFamily="34" charset="0"/>
              <a:buChar char="•"/>
            </a:pPr>
            <a:r>
              <a:rPr lang="en-US" sz="2000" dirty="0" smtClean="0"/>
              <a:t>WPS – Employee slipped on wet floor </a:t>
            </a:r>
          </a:p>
          <a:p>
            <a:pPr marL="342900" indent="-342900">
              <a:buFont typeface="Arial" panose="020B0604020202020204" pitchFamily="34" charset="0"/>
              <a:buChar char="•"/>
            </a:pPr>
            <a:endParaRPr lang="en-US" sz="2000" dirty="0"/>
          </a:p>
          <a:p>
            <a:r>
              <a:rPr lang="en-US" sz="2000" u="sng" dirty="0" smtClean="0"/>
              <a:t>Student Accidents/injuries </a:t>
            </a:r>
          </a:p>
          <a:p>
            <a:pPr marL="342900" indent="-342900">
              <a:buFont typeface="Arial" panose="020B0604020202020204" pitchFamily="34" charset="0"/>
              <a:buChar char="•"/>
            </a:pPr>
            <a:r>
              <a:rPr lang="en-US" sz="2000" dirty="0" smtClean="0"/>
              <a:t>WPS – Student received head injury from play equipment (student was pushed) </a:t>
            </a:r>
          </a:p>
          <a:p>
            <a:pPr marL="342900" indent="-342900">
              <a:buFont typeface="Arial" panose="020B0604020202020204" pitchFamily="34" charset="0"/>
              <a:buChar char="•"/>
            </a:pPr>
            <a:r>
              <a:rPr lang="en-US" sz="2000" dirty="0" smtClean="0"/>
              <a:t>WPS – Student slipped on wet floor </a:t>
            </a:r>
          </a:p>
          <a:p>
            <a:pPr marL="342900" indent="-342900">
              <a:buFont typeface="Arial" panose="020B0604020202020204" pitchFamily="34" charset="0"/>
              <a:buChar char="•"/>
            </a:pPr>
            <a:r>
              <a:rPr lang="en-US" sz="2000" dirty="0" smtClean="0"/>
              <a:t>WHS – Student dropped bench on foot</a:t>
            </a:r>
            <a:endParaRPr lang="en-US" sz="2000" dirty="0"/>
          </a:p>
          <a:p>
            <a:pPr marL="342900" indent="-342900">
              <a:buFont typeface="Arial" panose="020B0604020202020204" pitchFamily="34" charset="0"/>
              <a:buChar char="•"/>
            </a:pPr>
            <a:endParaRPr lang="en-US" sz="2000" dirty="0" smtClean="0"/>
          </a:p>
          <a:p>
            <a:endParaRPr lang="en-US" sz="2000" dirty="0"/>
          </a:p>
          <a:p>
            <a:endParaRPr lang="en-US" sz="2000" b="1" u="sng" dirty="0"/>
          </a:p>
        </p:txBody>
      </p:sp>
      <p:sp>
        <p:nvSpPr>
          <p:cNvPr id="5" name="TextBox 4"/>
          <p:cNvSpPr txBox="1"/>
          <p:nvPr/>
        </p:nvSpPr>
        <p:spPr>
          <a:xfrm>
            <a:off x="312110" y="206062"/>
            <a:ext cx="1324080" cy="523220"/>
          </a:xfrm>
          <a:prstGeom prst="rect">
            <a:avLst/>
          </a:prstGeom>
          <a:noFill/>
        </p:spPr>
        <p:txBody>
          <a:bodyPr wrap="none" rtlCol="0">
            <a:spAutoFit/>
          </a:bodyPr>
          <a:lstStyle/>
          <a:p>
            <a:r>
              <a:rPr lang="en-US" sz="2800" i="1" dirty="0" smtClean="0"/>
              <a:t>SAFETY </a:t>
            </a:r>
            <a:endParaRPr lang="en-US" sz="2800" i="1" dirty="0"/>
          </a:p>
        </p:txBody>
      </p:sp>
    </p:spTree>
    <p:extLst>
      <p:ext uri="{BB962C8B-B14F-4D97-AF65-F5344CB8AC3E}">
        <p14:creationId xmlns:p14="http://schemas.microsoft.com/office/powerpoint/2010/main" val="3193311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2110" y="0"/>
            <a:ext cx="2549609" cy="523220"/>
          </a:xfrm>
          <a:prstGeom prst="rect">
            <a:avLst/>
          </a:prstGeom>
          <a:noFill/>
        </p:spPr>
        <p:txBody>
          <a:bodyPr wrap="none" rtlCol="0">
            <a:spAutoFit/>
          </a:bodyPr>
          <a:lstStyle/>
          <a:p>
            <a:r>
              <a:rPr lang="en-US" sz="2800" i="1" dirty="0" smtClean="0"/>
              <a:t>SAFETY CHARTS </a:t>
            </a:r>
            <a:endParaRPr lang="en-US" sz="2800" i="1" dirty="0"/>
          </a:p>
        </p:txBody>
      </p:sp>
      <p:pic>
        <p:nvPicPr>
          <p:cNvPr id="6" name="Picture 5"/>
          <p:cNvPicPr>
            <a:picLocks noChangeAspect="1"/>
          </p:cNvPicPr>
          <p:nvPr/>
        </p:nvPicPr>
        <p:blipFill>
          <a:blip r:embed="rId2"/>
          <a:stretch>
            <a:fillRect/>
          </a:stretch>
        </p:blipFill>
        <p:spPr>
          <a:xfrm>
            <a:off x="6060243" y="583987"/>
            <a:ext cx="4541914" cy="2786114"/>
          </a:xfrm>
          <a:prstGeom prst="rect">
            <a:avLst/>
          </a:prstGeom>
        </p:spPr>
      </p:pic>
      <p:pic>
        <p:nvPicPr>
          <p:cNvPr id="7" name="Picture 6"/>
          <p:cNvPicPr>
            <a:picLocks noChangeAspect="1"/>
          </p:cNvPicPr>
          <p:nvPr/>
        </p:nvPicPr>
        <p:blipFill>
          <a:blip r:embed="rId3"/>
          <a:stretch>
            <a:fillRect/>
          </a:stretch>
        </p:blipFill>
        <p:spPr>
          <a:xfrm>
            <a:off x="980243" y="583987"/>
            <a:ext cx="4541914" cy="2786113"/>
          </a:xfrm>
          <a:prstGeom prst="rect">
            <a:avLst/>
          </a:prstGeom>
        </p:spPr>
      </p:pic>
      <p:pic>
        <p:nvPicPr>
          <p:cNvPr id="9" name="Picture 8"/>
          <p:cNvPicPr>
            <a:picLocks noChangeAspect="1"/>
          </p:cNvPicPr>
          <p:nvPr/>
        </p:nvPicPr>
        <p:blipFill>
          <a:blip r:embed="rId4"/>
          <a:stretch>
            <a:fillRect/>
          </a:stretch>
        </p:blipFill>
        <p:spPr>
          <a:xfrm>
            <a:off x="980243" y="3498813"/>
            <a:ext cx="4541914" cy="2962947"/>
          </a:xfrm>
          <a:prstGeom prst="rect">
            <a:avLst/>
          </a:prstGeom>
        </p:spPr>
      </p:pic>
      <p:pic>
        <p:nvPicPr>
          <p:cNvPr id="15" name="Picture 14"/>
          <p:cNvPicPr>
            <a:picLocks noChangeAspect="1"/>
          </p:cNvPicPr>
          <p:nvPr/>
        </p:nvPicPr>
        <p:blipFill>
          <a:blip r:embed="rId5"/>
          <a:stretch>
            <a:fillRect/>
          </a:stretch>
        </p:blipFill>
        <p:spPr>
          <a:xfrm>
            <a:off x="6060244" y="3498813"/>
            <a:ext cx="4541914" cy="2989761"/>
          </a:xfrm>
          <a:prstGeom prst="rect">
            <a:avLst/>
          </a:prstGeom>
        </p:spPr>
      </p:pic>
    </p:spTree>
    <p:extLst>
      <p:ext uri="{BB962C8B-B14F-4D97-AF65-F5344CB8AC3E}">
        <p14:creationId xmlns:p14="http://schemas.microsoft.com/office/powerpoint/2010/main" val="124918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8345</TotalTime>
  <Words>435</Words>
  <Application>Microsoft Office PowerPoint</Application>
  <PresentationFormat>Widescreen</PresentationFormat>
  <Paragraphs>37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Woodland Public Schools</vt:lpstr>
      <vt:lpstr>PowerPoint Presentation</vt:lpstr>
      <vt:lpstr>FACILITY CHARTS – POWER COST AND WORK ORDER STATUS</vt:lpstr>
      <vt:lpstr>FACILITY CHARTS – WATER USAGE, WHS, WIS, WMS, WPS</vt:lpstr>
      <vt:lpstr>PowerPoint Presentation</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Landrigan, Scott</cp:lastModifiedBy>
  <cp:revision>116</cp:revision>
  <dcterms:created xsi:type="dcterms:W3CDTF">2016-04-19T23:51:26Z</dcterms:created>
  <dcterms:modified xsi:type="dcterms:W3CDTF">2016-12-15T15:27:43Z</dcterms:modified>
</cp:coreProperties>
</file>